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1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19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2427288" y="0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7364413" y="-3346450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2427288" y="0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DB3462-4BEE-4D83-8327-978AB0B4B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9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1DA6C9-CC4B-4E35-89FC-9C7D462C97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-76200"/>
            <a:ext cx="2284412" cy="662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0838" cy="662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15DBED-E185-4798-82AF-BCE08F8043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1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37650" cy="755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0" y="6661150"/>
            <a:ext cx="212725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689725"/>
            <a:ext cx="288925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010400" y="6689725"/>
            <a:ext cx="2127250" cy="244475"/>
          </a:xfrm>
        </p:spPr>
        <p:txBody>
          <a:bodyPr/>
          <a:lstStyle>
            <a:lvl1pPr>
              <a:defRPr/>
            </a:lvl1pPr>
          </a:lstStyle>
          <a:p>
            <a:fld id="{739B31ED-3DE4-485F-A5D0-2CB21C511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85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867610-2C46-4828-A4D8-EB464144A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37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BC6AA2-90A4-4578-A056-9469079F3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2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125232-4F88-4B06-BE15-DF87439A19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7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BAED1F-8EDD-468A-ADE3-06003E0A9D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03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916A2D-616E-436F-A41D-9CC5A7A5E2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63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124D0A-F854-4756-9935-1991B37C22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15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E5AFD1-1CA8-46EC-982D-D757E2BCB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9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F514E6-3DF6-44C5-87A3-BA8B4BDC0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31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0BB864-C058-4907-86E7-199426A58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71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AB9ADB-7BD3-4A48-9FFC-10ED5CF14D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90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368066-A598-49B7-94C6-E884B03A42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44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1604963"/>
            <a:ext cx="2227262" cy="4519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4963"/>
            <a:ext cx="6529388" cy="4519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FC4CB0-5E4A-4983-AA9D-F03A28DE5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55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8909050" cy="90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0" y="6689725"/>
            <a:ext cx="212725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689725"/>
            <a:ext cx="288925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010400" y="6689725"/>
            <a:ext cx="2127250" cy="244475"/>
          </a:xfrm>
        </p:spPr>
        <p:txBody>
          <a:bodyPr/>
          <a:lstStyle>
            <a:lvl1pPr>
              <a:defRPr/>
            </a:lvl1pPr>
          </a:lstStyle>
          <a:p>
            <a:fld id="{8325BD46-8FE0-4AB4-BBC4-BA0AEA2E16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1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8073E2-1797-4976-AB7A-C9CA7B1FF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2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0225" cy="570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838200"/>
            <a:ext cx="4340225" cy="570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BB3474-1B87-478C-BB8C-6949ABFFF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6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79393C-5578-4271-8B90-C6EEDEA6B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12772A-62A0-4BE2-B0FB-CD6B20CB0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26E312-FD92-4288-8B0E-4F893156D8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E7CF27-B8F0-4A3F-8641-4F41E64FB6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1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6D9FF7-533A-4BDB-B0E5-91E0DC58B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8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37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285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0" y="6661150"/>
            <a:ext cx="2127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689725"/>
            <a:ext cx="288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689725"/>
            <a:ext cx="2127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F9B2DC63-E9DB-4754-A0BB-B1AC3EAABE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2590800"/>
            <a:ext cx="89090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0" y="6689725"/>
            <a:ext cx="2127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689725"/>
            <a:ext cx="288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689725"/>
            <a:ext cx="2127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4AC18974-BDBE-4421-9931-4A5411447E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Impact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spect="1" noChangeArrowheads="1"/>
          </p:cNvSpPr>
          <p:nvPr>
            <p:ph type="title"/>
          </p:nvPr>
        </p:nvSpPr>
        <p:spPr>
          <a:xfrm>
            <a:off x="228600" y="1966913"/>
            <a:ext cx="8736013" cy="3017837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Use of COTS Drop-in Replacement Designs to Solve Obsolescence of Electronic Components in Military Systems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5612249"/>
            <a:ext cx="350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10415 Willow Ridge Loop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Orlando, FL 32825 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www.merlinembedded.com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866-700-7704</a:t>
            </a:r>
          </a:p>
          <a:p>
            <a:pPr algn="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12711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41820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RTECC- Dallas, TX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April 14, 2011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Presented by: ANDREW COOK, Chief Engineer, CEO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62990"/>
            <a:ext cx="6015038" cy="762001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Black Box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8305800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en-US" sz="2800"/>
              <a:t>Easier to deal with due to:</a:t>
            </a:r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800"/>
              <a:t>Fewer number of ports to deal with.</a:t>
            </a:r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800"/>
              <a:t>Interfaces tend to be better defined.</a:t>
            </a:r>
          </a:p>
          <a:p>
            <a:pPr eaLnBrk="1" hangingPunct="1">
              <a:spcBef>
                <a:spcPts val="800"/>
              </a:spcBef>
            </a:pPr>
            <a:endParaRPr lang="en-US" sz="2800"/>
          </a:p>
          <a:p>
            <a:pPr algn="ctr" eaLnBrk="1" hangingPunct="1">
              <a:spcBef>
                <a:spcPts val="800"/>
              </a:spcBef>
              <a:buClrTx/>
              <a:buSzTx/>
              <a:buFontTx/>
              <a:buNone/>
            </a:pPr>
            <a:endParaRPr lang="en-US" sz="3600">
              <a:latin typeface="Tahoma" pitchFamily="3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838199"/>
            <a:ext cx="6700838" cy="762001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latin typeface="Arial" pitchFamily="34" charset="0"/>
                <a:cs typeface="Arial" pitchFamily="34" charset="0"/>
              </a:rPr>
              <a:t>Example of Drop-in Replacement Design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676400"/>
            <a:ext cx="8301037" cy="4827588"/>
          </a:xfrm>
          <a:ln/>
        </p:spPr>
        <p:txBody>
          <a:bodyPr lIns="0" tIns="0" rIns="0" bIns="0" anchor="ctr"/>
          <a:lstStyle/>
          <a:p>
            <a:pPr marL="0" indent="0" algn="ctr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/>
              <a:t>VMIVME-4150</a:t>
            </a:r>
          </a:p>
          <a:p>
            <a:pPr marL="0" indent="0" algn="ctr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/>
              <a:t>VMEbus 12 Channel Isolated Analog Output Card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04800"/>
            <a:ext cx="6548438" cy="958850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latin typeface="Arial" pitchFamily="34" charset="0"/>
                <a:cs typeface="Arial" pitchFamily="34" charset="0"/>
              </a:rPr>
              <a:t>Required Information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1600200"/>
            <a:ext cx="8377238" cy="4903788"/>
          </a:xfrm>
          <a:ln/>
        </p:spPr>
        <p:txBody>
          <a:bodyPr lIns="0" tIns="0" rIns="0" bIns="0" anchor="ctr"/>
          <a:lstStyle/>
          <a:p>
            <a:pPr marL="0" indent="0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From data sheet we have all the specifications needed for the analog outputs.</a:t>
            </a:r>
          </a:p>
          <a:p>
            <a:pPr marL="0" indent="0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 b="0" dirty="0">
              <a:latin typeface="Arial" charset="0"/>
            </a:endParaRPr>
          </a:p>
          <a:p>
            <a:pPr marL="0" indent="0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From the user's manual pages 41 and 42 we have the I/O connections.</a:t>
            </a:r>
          </a:p>
          <a:p>
            <a:pPr marL="0" indent="0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 b="0" dirty="0">
              <a:latin typeface="Arial" charset="0"/>
            </a:endParaRPr>
          </a:p>
          <a:p>
            <a:pPr marL="0" indent="0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Chapter 3 describes the software interface and how the user communicates with the module via the </a:t>
            </a:r>
            <a:r>
              <a:rPr lang="en-US" sz="2800" b="0" dirty="0" err="1">
                <a:latin typeface="Arial" charset="0"/>
              </a:rPr>
              <a:t>VMEbus</a:t>
            </a:r>
            <a:r>
              <a:rPr lang="en-US" sz="2800" b="0" dirty="0">
                <a:latin typeface="Arial" charset="0"/>
              </a:rPr>
              <a:t> interface.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97806" y="362990"/>
            <a:ext cx="6472238" cy="762001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Analog Circuit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" y="1828800"/>
            <a:ext cx="8834438" cy="4451350"/>
          </a:xfrm>
          <a:ln/>
        </p:spPr>
        <p:txBody>
          <a:bodyPr lIns="0" tIns="0" rIns="0" bIns="0" anchor="ctr"/>
          <a:lstStyle/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Design an Analog Output Circuit that meets the specifications on the data sheet.  </a:t>
            </a:r>
          </a:p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Things to note: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Both voltage and current loop outputs are required.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The outputs do not share a common ground.  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Use of a serial DAC is necessary to reduce the number of </a:t>
            </a:r>
            <a:r>
              <a:rPr lang="en-US" sz="2800" b="0" dirty="0" err="1">
                <a:latin typeface="Arial" charset="0"/>
              </a:rPr>
              <a:t>opto</a:t>
            </a:r>
            <a:r>
              <a:rPr lang="en-US" sz="2800" b="0" dirty="0">
                <a:latin typeface="Arial" charset="0"/>
              </a:rPr>
              <a:t>-couplers.</a:t>
            </a:r>
          </a:p>
          <a:p>
            <a:pPr marL="15986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 b="0" dirty="0"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304800"/>
            <a:ext cx="54864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VMEbus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Interface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447800"/>
            <a:ext cx="8605838" cy="4953000"/>
          </a:xfrm>
          <a:ln/>
        </p:spPr>
        <p:txBody>
          <a:bodyPr lIns="0" tIns="0" rIns="0" bIns="0" anchor="ctr"/>
          <a:lstStyle/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Use an FPGA for VME Interface.  </a:t>
            </a:r>
          </a:p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 smtClean="0">
                <a:latin typeface="Arial" charset="0"/>
              </a:rPr>
              <a:t>Things </a:t>
            </a:r>
            <a:r>
              <a:rPr lang="en-US" sz="2400" b="0" dirty="0">
                <a:latin typeface="Arial" charset="0"/>
              </a:rPr>
              <a:t>to note: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Register Map shown in Chapter 3 is fairly simple.  Pin count will probably be the deciding factor on which FPGA to use.  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 err="1">
                <a:latin typeface="Arial" charset="0"/>
              </a:rPr>
              <a:t>VMEbus</a:t>
            </a:r>
            <a:r>
              <a:rPr lang="en-US" sz="2400" b="0" dirty="0">
                <a:latin typeface="Arial" charset="0"/>
              </a:rPr>
              <a:t> is a 5V interface.  High end FPGA will probably not be 5V tolerant.  This will require 5V/3.3V translators.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Use 3.3V logic internally to simplify design.  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Adjust FPGA pins to allow for easy routing of </a:t>
            </a:r>
            <a:r>
              <a:rPr lang="en-US" sz="2400" b="0" dirty="0" smtClean="0">
                <a:latin typeface="Arial" charset="0"/>
              </a:rPr>
              <a:t>PCB</a:t>
            </a:r>
            <a:endParaRPr lang="en-US" sz="2400" b="0" dirty="0"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381000"/>
            <a:ext cx="6548438" cy="762000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Improving the Existing Product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447800"/>
            <a:ext cx="8458200" cy="4953000"/>
          </a:xfrm>
          <a:ln/>
        </p:spPr>
        <p:txBody>
          <a:bodyPr lIns="0" tIns="0" rIns="0" bIns="0" anchor="ctr"/>
          <a:lstStyle/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 smtClean="0">
                <a:latin typeface="Arial" charset="0"/>
              </a:rPr>
              <a:t>Suggested </a:t>
            </a:r>
            <a:r>
              <a:rPr lang="en-US" sz="2400" b="0" dirty="0">
                <a:latin typeface="Arial" charset="0"/>
              </a:rPr>
              <a:t>improvements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Use 16 bit D/A converter.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Allow user to select bipolar, unipolar, or current loop outputs with jumper configuration.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Utilize extra space to add 4 channels.  Use extra pins on I/O connector.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Add board stiffener for </a:t>
            </a:r>
            <a:r>
              <a:rPr lang="en-US" sz="2400" b="0" dirty="0" err="1">
                <a:latin typeface="Arial" charset="0"/>
              </a:rPr>
              <a:t>ruggedization</a:t>
            </a:r>
            <a:r>
              <a:rPr lang="en-US" sz="2400" b="0" dirty="0">
                <a:latin typeface="Arial" charset="0"/>
              </a:rPr>
              <a:t>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Offer conduction cooled version</a:t>
            </a:r>
            <a:r>
              <a:rPr lang="en-US" sz="2400" b="0" dirty="0" smtClean="0">
                <a:latin typeface="Arial" charset="0"/>
              </a:rPr>
              <a:t>.</a:t>
            </a:r>
            <a:endParaRPr lang="en-US" sz="2400" b="0" dirty="0">
              <a:latin typeface="Arial" charset="0"/>
            </a:endParaRPr>
          </a:p>
          <a:p>
            <a:pPr marL="15986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0" dirty="0">
                <a:latin typeface="Arial" charset="0"/>
              </a:rPr>
              <a:t>Multiple products from 1 design.</a:t>
            </a:r>
          </a:p>
          <a:p>
            <a:pPr marL="15986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400" b="0" dirty="0"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66712"/>
            <a:ext cx="6548438" cy="852488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How to protect against obsolescence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000" dirty="0" smtClean="0"/>
              <a:t>Consider </a:t>
            </a:r>
            <a:r>
              <a:rPr lang="en-US" sz="2000" dirty="0"/>
              <a:t>the age of the component before you design it into your system.</a:t>
            </a:r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000" dirty="0" smtClean="0"/>
              <a:t>Consider </a:t>
            </a:r>
            <a:r>
              <a:rPr lang="en-US" sz="2000" dirty="0"/>
              <a:t>the typical life-cycle of the manufacturer's other products. </a:t>
            </a:r>
            <a:r>
              <a:rPr lang="en-US" dirty="0"/>
              <a:t>(</a:t>
            </a:r>
            <a:r>
              <a:rPr lang="en-US" i="1" dirty="0"/>
              <a:t>Intel Inside LOL</a:t>
            </a:r>
            <a:r>
              <a:rPr lang="en-US" dirty="0"/>
              <a:t>)</a:t>
            </a:r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000" dirty="0" smtClean="0"/>
              <a:t>Start </a:t>
            </a:r>
            <a:r>
              <a:rPr lang="en-US" sz="2000" dirty="0"/>
              <a:t>solving the problem before the product is EOL. </a:t>
            </a:r>
          </a:p>
          <a:p>
            <a:pPr eaLnBrk="1" hangingPunct="1">
              <a:spcBef>
                <a:spcPts val="800"/>
              </a:spcBef>
            </a:pPr>
            <a:r>
              <a:rPr lang="en-US" dirty="0"/>
              <a:t>(</a:t>
            </a:r>
            <a:r>
              <a:rPr lang="en-US" i="1" dirty="0"/>
              <a:t>please God, let this happen just once in my pitiful life</a:t>
            </a:r>
            <a:r>
              <a:rPr lang="en-US" dirty="0"/>
              <a:t>)</a:t>
            </a:r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000" dirty="0" smtClean="0"/>
              <a:t>Stop </a:t>
            </a:r>
            <a:r>
              <a:rPr lang="en-US" sz="2000" dirty="0"/>
              <a:t>supporting companies that stick you with EOL problems.</a:t>
            </a:r>
          </a:p>
          <a:p>
            <a:pPr eaLnBrk="1" hangingPunct="1">
              <a:spcBef>
                <a:spcPts val="800"/>
              </a:spcBef>
            </a:pPr>
            <a:r>
              <a:rPr lang="en-US" i="1" dirty="0"/>
              <a:t>(Perhaps some therapy for abused </a:t>
            </a:r>
            <a:r>
              <a:rPr lang="en-US" i="1" dirty="0" smtClean="0"/>
              <a:t>spouse </a:t>
            </a:r>
            <a:r>
              <a:rPr lang="en-US" i="1" dirty="0"/>
              <a:t>syndrome is in order.)</a:t>
            </a:r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000" dirty="0" smtClean="0"/>
              <a:t>Support </a:t>
            </a:r>
            <a:r>
              <a:rPr lang="en-US" sz="2000" dirty="0"/>
              <a:t>those companies that solve your EOL problems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304800"/>
            <a:ext cx="6396038" cy="1447800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Typical Problems Encountered during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Drop-in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Replacement Design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400" dirty="0" smtClean="0"/>
              <a:t>Errors </a:t>
            </a:r>
            <a:r>
              <a:rPr lang="en-US" sz="2400" dirty="0"/>
              <a:t>in user's </a:t>
            </a:r>
            <a:r>
              <a:rPr lang="en-US" sz="2400" dirty="0" smtClean="0"/>
              <a:t>manuals</a:t>
            </a:r>
          </a:p>
          <a:p>
            <a:pPr marL="915988" indent="0" eaLnBrk="1" hangingPunct="1">
              <a:spcBef>
                <a:spcPts val="800"/>
              </a:spcBef>
            </a:pPr>
            <a:endParaRPr lang="en-US" sz="2400" dirty="0"/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400" dirty="0"/>
              <a:t>Improvements create problems due to customer software </a:t>
            </a:r>
            <a:r>
              <a:rPr lang="en-US" sz="2400" dirty="0" smtClean="0"/>
              <a:t>bugs</a:t>
            </a:r>
          </a:p>
          <a:p>
            <a:pPr marL="915988" indent="0" eaLnBrk="1" hangingPunct="1">
              <a:spcBef>
                <a:spcPts val="800"/>
              </a:spcBef>
            </a:pPr>
            <a:endParaRPr lang="en-US" sz="2400" dirty="0"/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400" dirty="0"/>
              <a:t>Silly legal threats from larger </a:t>
            </a:r>
            <a:r>
              <a:rPr lang="en-US" sz="2400" dirty="0" smtClean="0"/>
              <a:t>companies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28600"/>
            <a:ext cx="6324600" cy="1752600"/>
          </a:xfrm>
          <a:ln/>
        </p:spPr>
        <p:txBody>
          <a:bodyPr/>
          <a:lstStyle/>
          <a:p>
            <a:pPr algn="just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charset="0"/>
              </a:rPr>
              <a:t>Why go with Merlin </a:t>
            </a:r>
            <a:r>
              <a:rPr lang="en-US" sz="2800" b="1" dirty="0" smtClean="0">
                <a:latin typeface="Arial" charset="0"/>
              </a:rPr>
              <a:t>Embedded Drop-in-Replacement Solutions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524000"/>
            <a:ext cx="8605838" cy="4979988"/>
          </a:xfrm>
          <a:ln/>
        </p:spPr>
        <p:txBody>
          <a:bodyPr lIns="0" tIns="0" rIns="0" bIns="0" anchor="ctr"/>
          <a:lstStyle/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 dirty="0">
                <a:latin typeface="Arial" charset="0"/>
              </a:rPr>
              <a:t>No software changes.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 dirty="0">
                <a:latin typeface="Arial" charset="0"/>
              </a:rPr>
              <a:t>No cabling changes.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 dirty="0">
                <a:latin typeface="Arial" charset="0"/>
              </a:rPr>
              <a:t>Long Term Solution to obsolescence problem.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 dirty="0">
                <a:latin typeface="Arial" charset="0"/>
              </a:rPr>
              <a:t>Typical time required by customer is 2-3 days to solve problem.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 dirty="0">
                <a:latin typeface="Arial" charset="0"/>
              </a:rPr>
              <a:t>Field upgrades to existing systems become optional.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hlinkClick r:id="" action="ppaction://hlinkshowjump?jump=firstslide"/>
          </p:cNvPr>
          <p:cNvSpPr txBox="1">
            <a:spLocks noChangeArrowheads="1"/>
          </p:cNvSpPr>
          <p:nvPr/>
        </p:nvSpPr>
        <p:spPr bwMode="auto">
          <a:xfrm>
            <a:off x="900113" y="3500438"/>
            <a:ext cx="7559675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/>
            <a:r>
              <a:rPr lang="en-US" sz="4000" b="1" dirty="0"/>
              <a:t>We </a:t>
            </a:r>
            <a:r>
              <a:rPr lang="en-US" sz="4000" b="1" dirty="0" smtClean="0"/>
              <a:t>Make </a:t>
            </a:r>
            <a:r>
              <a:rPr lang="en-US" sz="4000" b="1" dirty="0"/>
              <a:t>it </a:t>
            </a:r>
            <a:r>
              <a:rPr lang="en-US" sz="4000" b="1" dirty="0" smtClean="0"/>
              <a:t>Work </a:t>
            </a:r>
            <a:r>
              <a:rPr lang="en-US" sz="4000" b="1" dirty="0"/>
              <a:t>in </a:t>
            </a:r>
            <a:r>
              <a:rPr lang="en-US" sz="4000" b="1" i="1" u="sng" dirty="0" smtClean="0"/>
              <a:t>Your </a:t>
            </a:r>
            <a:r>
              <a:rPr lang="en-US" sz="4000" b="1" i="1" dirty="0" smtClean="0"/>
              <a:t>S</a:t>
            </a:r>
            <a:r>
              <a:rPr lang="en-US" sz="4000" b="1" dirty="0" smtClean="0"/>
              <a:t>ystem </a:t>
            </a:r>
            <a:r>
              <a:rPr lang="en-US" sz="4000" b="1" dirty="0"/>
              <a:t>with </a:t>
            </a:r>
            <a:r>
              <a:rPr lang="en-US" sz="4000" b="1" i="1" u="sng" dirty="0" smtClean="0"/>
              <a:t>Your</a:t>
            </a:r>
            <a:r>
              <a:rPr lang="en-US" sz="4000" b="1" u="sng" dirty="0" smtClean="0"/>
              <a:t> </a:t>
            </a:r>
            <a:r>
              <a:rPr lang="en-US" sz="4000" b="1" dirty="0" smtClean="0"/>
              <a:t>Software</a:t>
            </a:r>
            <a:r>
              <a:rPr lang="en-US" sz="4000" b="1" dirty="0"/>
              <a:t>.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11288" y="1887538"/>
            <a:ext cx="7199312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6500" b="1" dirty="0">
                <a:solidFill>
                  <a:srgbClr val="00AE00"/>
                </a:solidFill>
                <a:latin typeface="Vivaldi" pitchFamily="64" charset="0"/>
                <a:ea typeface="Lucida Sans Unicode" charset="0"/>
                <a:cs typeface="Lucida Sans Unicode" charset="0"/>
              </a:rPr>
              <a:t>Merlin</a:t>
            </a:r>
            <a:r>
              <a:rPr lang="en-US" sz="6500" dirty="0">
                <a:solidFill>
                  <a:srgbClr val="00AE00"/>
                </a:solidFill>
                <a:ea typeface="Lucida Sans Unicode" charset="0"/>
                <a:cs typeface="Lucida Sans Unicode" charset="0"/>
              </a:rPr>
              <a:t> </a:t>
            </a:r>
            <a:r>
              <a:rPr lang="en-US" sz="5000" dirty="0" smtClean="0">
                <a:solidFill>
                  <a:srgbClr val="00AE00"/>
                </a:solidFill>
                <a:ea typeface="Lucida Sans Unicode" charset="0"/>
                <a:cs typeface="Lucida Sans Unicode" charset="0"/>
              </a:rPr>
              <a:t>Embedded…</a:t>
            </a:r>
            <a:endParaRPr lang="en-US" sz="5000" dirty="0">
              <a:solidFill>
                <a:srgbClr val="00AE00"/>
              </a:solidFill>
              <a:ea typeface="Lucida Sans Unicode" charset="0"/>
              <a:cs typeface="Lucida Sans Unicode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966913"/>
            <a:ext cx="8736013" cy="3017837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Use of COTS Drop-in Replacement Designs to Solve Obsolescence of Electronic Components in Military Systems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1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0638" cy="912813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339850"/>
            <a:ext cx="8224838" cy="50498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84213" indent="-682625">
              <a:buFont typeface="Times New Roman" pitchFamily="16" charset="0"/>
              <a:buAutoNum type="arabicParenR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Problems Created by Obsolescence </a:t>
            </a:r>
          </a:p>
          <a:p>
            <a:pPr marL="684213" indent="-682625">
              <a:buFont typeface="Times New Roman" pitchFamily="16" charset="0"/>
              <a:buAutoNum type="arabicParenR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Drop-in Replacements as Solution</a:t>
            </a:r>
          </a:p>
          <a:p>
            <a:pPr marL="684213" indent="-682625">
              <a:buFont typeface="Times New Roman" pitchFamily="16" charset="0"/>
              <a:buAutoNum type="arabicParenR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Levels of Obsolescence</a:t>
            </a:r>
          </a:p>
          <a:p>
            <a:pPr marL="684213" indent="-682625">
              <a:buFont typeface="Times New Roman" pitchFamily="16" charset="0"/>
              <a:buAutoNum type="arabicParenR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Design Approach</a:t>
            </a:r>
          </a:p>
          <a:p>
            <a:pPr marL="684213" indent="-682625">
              <a:buFont typeface="Times New Roman" pitchFamily="16" charset="0"/>
              <a:buAutoNum type="arabicParenR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Example Drop-in Replacement Design</a:t>
            </a:r>
          </a:p>
          <a:p>
            <a:pPr marL="684213" indent="-682625">
              <a:buFont typeface="Times New Roman" pitchFamily="16" charset="0"/>
              <a:buAutoNum type="arabicParenR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How to protect against obsolescence</a:t>
            </a:r>
          </a:p>
          <a:p>
            <a:pPr marL="684213" indent="-682625">
              <a:buFont typeface="Times New Roman" pitchFamily="16" charset="0"/>
              <a:buAutoNum type="arabicParenR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Q&amp;A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b="0" dirty="0">
              <a:latin typeface="Arial" pitchFamily="34" charset="0"/>
              <a:cs typeface="Arial" pitchFamily="34" charset="0"/>
            </a:endParaRP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(Feel Free to Interrupt with Questions at any time)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81000"/>
            <a:ext cx="6629400" cy="762001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Problems Created By Obsolescence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795" y="1644650"/>
            <a:ext cx="8625405" cy="4451350"/>
          </a:xfrm>
          <a:ln/>
        </p:spPr>
        <p:txBody>
          <a:bodyPr lIns="0" tIns="0" rIns="0" bIns="0" anchor="ctr"/>
          <a:lstStyle/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Finding an equivalent component may be easy, but the  major problems become:</a:t>
            </a:r>
          </a:p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 b="0" dirty="0">
              <a:latin typeface="Arial" charset="0"/>
            </a:endParaRP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Rewriting software/firmware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Changing physical interface/cabling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Retro-fitting field units</a:t>
            </a:r>
          </a:p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 b="0" dirty="0">
              <a:latin typeface="Arial" charset="0"/>
            </a:endParaRPr>
          </a:p>
          <a:p>
            <a:pPr marL="15986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charset="0"/>
              </a:rPr>
              <a:t>This is a costly process for Defense Contractors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533400"/>
            <a:ext cx="6553200" cy="534988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Drop-in Replacements as a Solution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828800"/>
            <a:ext cx="8301038" cy="4800600"/>
          </a:xfrm>
          <a:ln/>
        </p:spPr>
        <p:txBody>
          <a:bodyPr lIns="0" tIns="0" rIns="0" bIns="0" anchor="ctr"/>
          <a:lstStyle/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Advantages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New product works with existing physical interfaces.  No changes to cabling.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No software changes.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Retrofitting field units becomes optional.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Long Term Solution.</a:t>
            </a:r>
          </a:p>
          <a:p>
            <a:pPr marL="15986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 b="0" dirty="0">
              <a:latin typeface="Arial" pitchFamily="34" charset="0"/>
              <a:cs typeface="Arial" pitchFamily="34" charset="0"/>
            </a:endParaRPr>
          </a:p>
          <a:p>
            <a:pPr marL="15986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Disadvantage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May require some design effort.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457200"/>
            <a:ext cx="6248400" cy="728663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latin typeface="Arial" pitchFamily="34" charset="0"/>
                <a:cs typeface="Arial" pitchFamily="34" charset="0"/>
              </a:rPr>
              <a:t>Three Levels of Components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0200" y="1344612"/>
            <a:ext cx="7386638" cy="4370388"/>
          </a:xfrm>
          <a:ln/>
        </p:spPr>
        <p:txBody>
          <a:bodyPr lIns="0" tIns="0" rIns="0" bIns="0" anchor="ctr"/>
          <a:lstStyle/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/>
              <a:t>Integrated Circuit/Chip</a:t>
            </a:r>
          </a:p>
          <a:p>
            <a:pPr marL="1598613" indent="-682625"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endParaRPr lang="en-US" sz="2800" b="0"/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/>
              <a:t>Circuit Card Assembly</a:t>
            </a:r>
          </a:p>
          <a:p>
            <a:pPr marL="1598613" indent="-682625" algn="ctr"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endParaRPr lang="en-US" sz="2800" b="0"/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/>
              <a:t>Black Box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684212"/>
            <a:ext cx="6324600" cy="763588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Design Approach to Drop-in Replacements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61962" y="1981200"/>
            <a:ext cx="7920038" cy="3962400"/>
          </a:xfrm>
          <a:ln/>
        </p:spPr>
        <p:txBody>
          <a:bodyPr lIns="0" tIns="0" rIns="0" bIns="0" anchor="ctr"/>
          <a:lstStyle/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>
                <a:latin typeface="Arial" charset="0"/>
              </a:rPr>
              <a:t>Identify all physical interfaces.   (easy)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>
                <a:latin typeface="Arial" charset="0"/>
              </a:rPr>
              <a:t>Identify all software interfaces. </a:t>
            </a:r>
          </a:p>
          <a:p>
            <a:pPr marL="1598613" indent="-682625">
              <a:buClrTx/>
              <a:buSzTx/>
              <a:buFontTx/>
              <a:buNone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>
                <a:latin typeface="Arial" charset="0"/>
              </a:rPr>
              <a:t>				(a bit harder )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>
                <a:latin typeface="Arial" charset="0"/>
              </a:rPr>
              <a:t>Design from the outside in.</a:t>
            </a:r>
          </a:p>
          <a:p>
            <a:pPr marL="1598613" indent="-682625">
              <a:buFont typeface="Times New Roman" pitchFamily="16" charset="0"/>
              <a:buChar char="•"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>
                <a:latin typeface="Arial" charset="0"/>
              </a:rPr>
              <a:t>Find a reliable test site/guinea pig.  </a:t>
            </a:r>
          </a:p>
          <a:p>
            <a:pPr marL="1598613" indent="-682625">
              <a:buClrTx/>
              <a:buSzTx/>
              <a:buFontTx/>
              <a:buNone/>
              <a:tabLst>
                <a:tab pos="1598613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9940925" algn="l"/>
                <a:tab pos="10398125" algn="l"/>
              </a:tabLst>
            </a:pPr>
            <a:r>
              <a:rPr lang="en-US" sz="2800" b="0">
                <a:latin typeface="Arial" charset="0"/>
              </a:rPr>
              <a:t>				(almost impossible)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362990"/>
            <a:ext cx="4953000" cy="762001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latin typeface="Arial" pitchFamily="34" charset="0"/>
                <a:cs typeface="Arial" pitchFamily="34" charset="0"/>
              </a:rPr>
              <a:t>Chip Level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371600"/>
            <a:ext cx="8453438" cy="5208588"/>
          </a:xfrm>
          <a:ln/>
        </p:spPr>
        <p:txBody>
          <a:bodyPr lIns="0" tIns="0" rIns="0" bIns="0" anchor="ctr"/>
          <a:lstStyle/>
          <a:p>
            <a:pPr marL="684213" indent="-682625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0" dirty="0">
                <a:latin typeface="Arial" charset="0"/>
              </a:rPr>
              <a:t>Digital IC's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0" dirty="0">
                <a:latin typeface="Arial" charset="0"/>
              </a:rPr>
              <a:t>FPGA's offer significant densities. 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0" dirty="0">
                <a:latin typeface="Arial" charset="0"/>
              </a:rPr>
              <a:t>Many older processors can fit onto FPGA.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0" dirty="0">
                <a:latin typeface="Arial" charset="0"/>
              </a:rPr>
              <a:t>VHDL code will protect against future obsolescence.</a:t>
            </a:r>
          </a:p>
          <a:p>
            <a:pPr marL="6842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0" dirty="0">
              <a:latin typeface="Arial" charset="0"/>
            </a:endParaRPr>
          </a:p>
          <a:p>
            <a:pPr marL="6842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0" dirty="0">
                <a:latin typeface="Arial" charset="0"/>
              </a:rPr>
              <a:t>For Analog IC's equivalent parts in smaller packages are typically available.</a:t>
            </a:r>
          </a:p>
          <a:p>
            <a:pPr marL="6842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0" dirty="0">
              <a:latin typeface="Arial" charset="0"/>
            </a:endParaRPr>
          </a:p>
          <a:p>
            <a:pPr marL="6842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0" dirty="0">
                <a:latin typeface="Arial" charset="0"/>
              </a:rPr>
              <a:t>For obsolete chips, changes will likely require PCB mods.  However, PCB form factor can remain the same due to smaller size of new components.</a:t>
            </a:r>
          </a:p>
          <a:p>
            <a:pPr marL="6842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0" dirty="0">
              <a:latin typeface="Arial" charset="0"/>
            </a:endParaRPr>
          </a:p>
          <a:p>
            <a:pPr marL="684213" indent="-682625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0" dirty="0">
                <a:latin typeface="Arial" charset="0"/>
              </a:rPr>
              <a:t>The designer needs to understand the internal workings of the PCB assembly.</a:t>
            </a:r>
          </a:p>
          <a:p>
            <a:pPr marL="684213" indent="-682625" algn="ctr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62990"/>
            <a:ext cx="6548438" cy="762001"/>
          </a:xfrm>
          <a:ln/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latin typeface="Arial" pitchFamily="34" charset="0"/>
                <a:cs typeface="Arial" pitchFamily="34" charset="0"/>
              </a:rPr>
              <a:t>Board Level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8453438" cy="513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600"/>
              <a:t>Circuit Boards tend to go EOL due to component obsolescence issues.</a:t>
            </a:r>
          </a:p>
          <a:p>
            <a:pPr eaLnBrk="1" hangingPunct="1">
              <a:spcBef>
                <a:spcPts val="800"/>
              </a:spcBef>
            </a:pPr>
            <a:endParaRPr lang="en-US" sz="2600"/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600"/>
              <a:t>In most cases a user's manual will define all physical and software interfaces.  </a:t>
            </a:r>
          </a:p>
          <a:p>
            <a:pPr eaLnBrk="1" hangingPunct="1">
              <a:spcBef>
                <a:spcPts val="800"/>
              </a:spcBef>
            </a:pPr>
            <a:endParaRPr lang="en-US" sz="2600"/>
          </a:p>
          <a:p>
            <a:pPr eaLnBrk="1" hangingPunct="1">
              <a:spcBef>
                <a:spcPts val="800"/>
              </a:spcBef>
              <a:buFont typeface="Times New Roman" pitchFamily="16" charset="0"/>
              <a:buChar char="•"/>
            </a:pPr>
            <a:r>
              <a:rPr lang="en-US" sz="2600"/>
              <a:t>As a result it is not necessary to understand how the internal components of the assembly work.</a:t>
            </a:r>
          </a:p>
          <a:p>
            <a:pPr algn="ctr" eaLnBrk="1" hangingPunct="1">
              <a:spcBef>
                <a:spcPts val="800"/>
              </a:spcBef>
              <a:buClrTx/>
              <a:buSzTx/>
              <a:buFontTx/>
              <a:buNone/>
            </a:pPr>
            <a:endParaRPr lang="en-US" sz="3200">
              <a:latin typeface="Tahoma" pitchFamily="3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5" y="192582"/>
            <a:ext cx="2072205" cy="1102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Impact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Impact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766</Words>
  <Application>Microsoft Office PowerPoint</Application>
  <PresentationFormat>On-screen Show (4:3)</PresentationFormat>
  <Paragraphs>122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Impact</vt:lpstr>
      <vt:lpstr>Lucida Sans Unicode</vt:lpstr>
      <vt:lpstr>Tahoma</vt:lpstr>
      <vt:lpstr>Times New Roman</vt:lpstr>
      <vt:lpstr>Vivaldi</vt:lpstr>
      <vt:lpstr>Office Theme</vt:lpstr>
      <vt:lpstr>Office Theme</vt:lpstr>
      <vt:lpstr>Use of COTS Drop-in Replacement Designs to Solve Obsolescence of Electronic Components in Military Systems</vt:lpstr>
      <vt:lpstr>Use of COTS Drop-in Replacement Designs to Solve Obsolescence of Electronic Components in Military Systems</vt:lpstr>
      <vt:lpstr>Outline</vt:lpstr>
      <vt:lpstr>Problems Created By Obsolescence</vt:lpstr>
      <vt:lpstr>Drop-in Replacements as a Solution</vt:lpstr>
      <vt:lpstr>Three Levels of Components</vt:lpstr>
      <vt:lpstr>Design Approach to Drop-in Replacements</vt:lpstr>
      <vt:lpstr>Chip Level</vt:lpstr>
      <vt:lpstr>Board Level</vt:lpstr>
      <vt:lpstr>Black Box</vt:lpstr>
      <vt:lpstr>Example of Drop-in Replacement Design</vt:lpstr>
      <vt:lpstr>Required Information</vt:lpstr>
      <vt:lpstr>Analog Circuit</vt:lpstr>
      <vt:lpstr>VMEbus Interface</vt:lpstr>
      <vt:lpstr>Improving the Existing Product</vt:lpstr>
      <vt:lpstr>How to protect against obsolescence</vt:lpstr>
      <vt:lpstr>Typical Problems Encountered during Drop-in Replacement Design</vt:lpstr>
      <vt:lpstr>Why go with Merlin Embedded Drop-in-Replacement Solutions?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Francisco Rojas</dc:creator>
  <cp:lastModifiedBy>Amanda Reed</cp:lastModifiedBy>
  <cp:revision>128</cp:revision>
  <cp:lastPrinted>2010-04-07T19:14:29Z</cp:lastPrinted>
  <dcterms:created xsi:type="dcterms:W3CDTF">2006-03-27T20:16:53Z</dcterms:created>
  <dcterms:modified xsi:type="dcterms:W3CDTF">2018-08-14T15:39:14Z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TC010903051033</vt:lpwstr>
  </property>
</Properties>
</file>